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7" r:id="rId11"/>
    <p:sldId id="265" r:id="rId12"/>
    <p:sldId id="266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0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EC94D72-8620-4FA2-BDF4-852ABFB1A7FE}" type="datetimeFigureOut">
              <a:rPr lang="en-US" smtClean="0"/>
              <a:t>1/26/2010</a:t>
            </a:fld>
            <a:endParaRPr lang="en-A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A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62B5EDC-0070-4BA5-8702-A208BE36C7B9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EC94D72-8620-4FA2-BDF4-852ABFB1A7FE}" type="datetimeFigureOut">
              <a:rPr lang="en-US" smtClean="0"/>
              <a:t>1/26/2010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62B5EDC-0070-4BA5-8702-A208BE36C7B9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EC94D72-8620-4FA2-BDF4-852ABFB1A7FE}" type="datetimeFigureOut">
              <a:rPr lang="en-US" smtClean="0"/>
              <a:t>1/26/2010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62B5EDC-0070-4BA5-8702-A208BE36C7B9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EC94D72-8620-4FA2-BDF4-852ABFB1A7FE}" type="datetimeFigureOut">
              <a:rPr lang="en-US" smtClean="0"/>
              <a:t>1/26/2010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62B5EDC-0070-4BA5-8702-A208BE36C7B9}" type="slidenum">
              <a:rPr lang="en-AU" smtClean="0"/>
              <a:t>‹#›</a:t>
            </a:fld>
            <a:endParaRPr lang="en-A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EC94D72-8620-4FA2-BDF4-852ABFB1A7FE}" type="datetimeFigureOut">
              <a:rPr lang="en-US" smtClean="0"/>
              <a:t>1/26/2010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62B5EDC-0070-4BA5-8702-A208BE36C7B9}" type="slidenum">
              <a:rPr lang="en-AU" smtClean="0"/>
              <a:t>‹#›</a:t>
            </a:fld>
            <a:endParaRPr lang="en-AU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EC94D72-8620-4FA2-BDF4-852ABFB1A7FE}" type="datetimeFigureOut">
              <a:rPr lang="en-US" smtClean="0"/>
              <a:t>1/26/2010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62B5EDC-0070-4BA5-8702-A208BE36C7B9}" type="slidenum">
              <a:rPr lang="en-AU" smtClean="0"/>
              <a:t>‹#›</a:t>
            </a:fld>
            <a:endParaRPr lang="en-A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EC94D72-8620-4FA2-BDF4-852ABFB1A7FE}" type="datetimeFigureOut">
              <a:rPr lang="en-US" smtClean="0"/>
              <a:t>1/26/2010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62B5EDC-0070-4BA5-8702-A208BE36C7B9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EC94D72-8620-4FA2-BDF4-852ABFB1A7FE}" type="datetimeFigureOut">
              <a:rPr lang="en-US" smtClean="0"/>
              <a:t>1/26/2010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62B5EDC-0070-4BA5-8702-A208BE36C7B9}" type="slidenum">
              <a:rPr lang="en-AU" smtClean="0"/>
              <a:t>‹#›</a:t>
            </a:fld>
            <a:endParaRPr lang="en-AU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EC94D72-8620-4FA2-BDF4-852ABFB1A7FE}" type="datetimeFigureOut">
              <a:rPr lang="en-US" smtClean="0"/>
              <a:t>1/26/2010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62B5EDC-0070-4BA5-8702-A208BE36C7B9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0EC94D72-8620-4FA2-BDF4-852ABFB1A7FE}" type="datetimeFigureOut">
              <a:rPr lang="en-US" smtClean="0"/>
              <a:t>1/26/2010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62B5EDC-0070-4BA5-8702-A208BE36C7B9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EC94D72-8620-4FA2-BDF4-852ABFB1A7FE}" type="datetimeFigureOut">
              <a:rPr lang="en-US" smtClean="0"/>
              <a:t>1/26/2010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62B5EDC-0070-4BA5-8702-A208BE36C7B9}" type="slidenum">
              <a:rPr lang="en-AU" smtClean="0"/>
              <a:t>‹#›</a:t>
            </a:fld>
            <a:endParaRPr lang="en-A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0EC94D72-8620-4FA2-BDF4-852ABFB1A7FE}" type="datetimeFigureOut">
              <a:rPr lang="en-US" smtClean="0"/>
              <a:t>1/26/2010</a:t>
            </a:fld>
            <a:endParaRPr lang="en-A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A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062B5EDC-0070-4BA5-8702-A208BE36C7B9}" type="slidenum">
              <a:rPr lang="en-AU" smtClean="0"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Introduction to Child Studies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Stage 1</a:t>
            </a:r>
            <a:endParaRPr lang="en-A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For this assessment type, students provide evidence of their learning primarily in relation to the following assessment design criteria:</a:t>
            </a:r>
            <a:endParaRPr lang="en-AU" dirty="0" smtClean="0"/>
          </a:p>
          <a:p>
            <a:r>
              <a:rPr lang="en-US" dirty="0" smtClean="0"/>
              <a:t>problem-solving</a:t>
            </a:r>
            <a:endParaRPr lang="en-AU" dirty="0" smtClean="0"/>
          </a:p>
          <a:p>
            <a:r>
              <a:rPr lang="en-US" dirty="0" smtClean="0"/>
              <a:t>practical application</a:t>
            </a:r>
            <a:endParaRPr lang="en-AU" dirty="0" smtClean="0"/>
          </a:p>
          <a:p>
            <a:r>
              <a:rPr lang="en-US" dirty="0" smtClean="0"/>
              <a:t>reflection.</a:t>
            </a:r>
            <a:endParaRPr lang="en-AU" dirty="0" smtClean="0"/>
          </a:p>
          <a:p>
            <a:endParaRPr lang="en-AU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Assessment of Practical Activity</a:t>
            </a:r>
            <a:endParaRPr lang="en-A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Students demonstrate their ability to participate effectively in a team to plan and implement a group practical application. They develop and implement management skills in a collaborative context to support the health and well-being of children.</a:t>
            </a:r>
            <a:endParaRPr lang="en-AU" dirty="0" smtClean="0"/>
          </a:p>
          <a:p>
            <a:pPr>
              <a:buNone/>
            </a:pPr>
            <a:r>
              <a:rPr lang="en-US" dirty="0" smtClean="0"/>
              <a:t>Each group activity consists of:</a:t>
            </a:r>
            <a:endParaRPr lang="en-AU" dirty="0" smtClean="0"/>
          </a:p>
          <a:p>
            <a:r>
              <a:rPr lang="en-US" dirty="0" smtClean="0"/>
              <a:t>a collaborative action plan and/or a collaborative research task</a:t>
            </a:r>
            <a:endParaRPr lang="en-AU" dirty="0" smtClean="0"/>
          </a:p>
          <a:p>
            <a:r>
              <a:rPr lang="en-US" dirty="0" smtClean="0"/>
              <a:t>a group practical application</a:t>
            </a:r>
            <a:endParaRPr lang="en-AU" dirty="0" smtClean="0"/>
          </a:p>
          <a:p>
            <a:r>
              <a:rPr lang="en-US" dirty="0" smtClean="0"/>
              <a:t>an individual evaluation report.</a:t>
            </a:r>
            <a:endParaRPr lang="en-AU" dirty="0" smtClean="0"/>
          </a:p>
          <a:p>
            <a:endParaRPr lang="en-AU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Assessment Type 2: Group Activity </a:t>
            </a:r>
            <a:r>
              <a:rPr lang="en-AU" dirty="0" smtClean="0"/>
              <a:t/>
            </a:r>
            <a:br>
              <a:rPr lang="en-AU" dirty="0" smtClean="0"/>
            </a:br>
            <a:endParaRPr lang="en-A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For this assessment type, students provide evidence of their learning in relation to the following assessment design criteria:</a:t>
            </a:r>
            <a:endParaRPr lang="en-AU" dirty="0" smtClean="0"/>
          </a:p>
          <a:p>
            <a:r>
              <a:rPr lang="en-US" dirty="0" smtClean="0"/>
              <a:t>investigation</a:t>
            </a:r>
            <a:endParaRPr lang="en-AU" dirty="0" smtClean="0"/>
          </a:p>
          <a:p>
            <a:r>
              <a:rPr lang="en-US" dirty="0" smtClean="0"/>
              <a:t>problem-solving</a:t>
            </a:r>
            <a:endParaRPr lang="en-AU" dirty="0" smtClean="0"/>
          </a:p>
          <a:p>
            <a:r>
              <a:rPr lang="en-US" dirty="0" smtClean="0"/>
              <a:t>practical application</a:t>
            </a:r>
            <a:endParaRPr lang="en-AU" dirty="0" smtClean="0"/>
          </a:p>
          <a:p>
            <a:r>
              <a:rPr lang="en-US" dirty="0" smtClean="0"/>
              <a:t>collaboration</a:t>
            </a:r>
            <a:endParaRPr lang="en-AU" dirty="0" smtClean="0"/>
          </a:p>
          <a:p>
            <a:r>
              <a:rPr lang="en-US" dirty="0" smtClean="0"/>
              <a:t>reflection.</a:t>
            </a:r>
            <a:endParaRPr lang="en-AU" dirty="0" smtClean="0"/>
          </a:p>
          <a:p>
            <a:endParaRPr lang="en-AU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Assessment of Group Activity</a:t>
            </a:r>
            <a:endParaRPr lang="en-A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en-AU" sz="2900" dirty="0" smtClean="0"/>
              <a:t>For a 10-credit subject, students undertake at least one </a:t>
            </a:r>
            <a:r>
              <a:rPr lang="en-AU" sz="2900" dirty="0" smtClean="0"/>
              <a:t>investigation</a:t>
            </a:r>
          </a:p>
          <a:p>
            <a:r>
              <a:rPr lang="en-US" sz="2900" dirty="0" smtClean="0"/>
              <a:t>Students investigate a contemporary issue related to child development in the community. Examples of types of investigation include fieldwork, observations, case studies, guest speakers, interviews, or survey work.</a:t>
            </a:r>
            <a:endParaRPr lang="en-AU" sz="2900" dirty="0" smtClean="0"/>
          </a:p>
          <a:p>
            <a:r>
              <a:rPr lang="en-US" sz="2900" dirty="0" smtClean="0"/>
              <a:t>Students identify and use information from different primary and/or secondary sources, </a:t>
            </a:r>
            <a:r>
              <a:rPr lang="en-US" sz="2900" dirty="0" err="1" smtClean="0"/>
              <a:t>analyse</a:t>
            </a:r>
            <a:r>
              <a:rPr lang="en-US" sz="2900" dirty="0" smtClean="0"/>
              <a:t> and reflect on the issue, and present their conclusions.</a:t>
            </a:r>
            <a:endParaRPr lang="en-AU" sz="2900" dirty="0" smtClean="0"/>
          </a:p>
          <a:p>
            <a:r>
              <a:rPr lang="en-US" sz="2900" dirty="0" smtClean="0"/>
              <a:t>An investigation may be presented in written, oral, or multimodal form. It should be a maximum of 600 words if written or a maximum of 4 minutes for an oral presentation, or the equivalent in multimodal form.</a:t>
            </a:r>
            <a:endParaRPr lang="en-AU" sz="2900" dirty="0" smtClean="0"/>
          </a:p>
          <a:p>
            <a:pPr>
              <a:buNone/>
            </a:pPr>
            <a:r>
              <a:rPr lang="en-US" sz="2900" dirty="0" smtClean="0"/>
              <a:t>For this assessment type, students provide evidence of their learning primarily in relation to the following assessment design criteria:</a:t>
            </a:r>
            <a:endParaRPr lang="en-AU" sz="2900" dirty="0" smtClean="0"/>
          </a:p>
          <a:p>
            <a:r>
              <a:rPr lang="en-US" sz="2900" dirty="0" smtClean="0"/>
              <a:t>investigation</a:t>
            </a:r>
            <a:endParaRPr lang="en-AU" sz="2900" dirty="0" smtClean="0"/>
          </a:p>
          <a:p>
            <a:r>
              <a:rPr lang="en-US" sz="2900" dirty="0" smtClean="0"/>
              <a:t>problem-solving</a:t>
            </a:r>
            <a:endParaRPr lang="en-AU" sz="2900" dirty="0" smtClean="0"/>
          </a:p>
          <a:p>
            <a:r>
              <a:rPr lang="en-US" sz="2900" dirty="0" smtClean="0"/>
              <a:t>reflection.</a:t>
            </a:r>
            <a:endParaRPr lang="en-AU" sz="2900" dirty="0" smtClean="0"/>
          </a:p>
          <a:p>
            <a:pPr>
              <a:buNone/>
            </a:pPr>
            <a:endParaRPr lang="en-AU" dirty="0" smtClean="0"/>
          </a:p>
          <a:p>
            <a:endParaRPr lang="en-AU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Assessment Type 3: </a:t>
            </a:r>
            <a:r>
              <a:rPr lang="en-US" dirty="0" smtClean="0"/>
              <a:t>Investigation</a:t>
            </a:r>
            <a:endParaRPr lang="en-A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performance standards describe five levels of achievement, A to E. </a:t>
            </a:r>
            <a:endParaRPr lang="en-AU" dirty="0" smtClean="0"/>
          </a:p>
          <a:p>
            <a:r>
              <a:rPr lang="en-US" dirty="0" smtClean="0"/>
              <a:t>Each level of achievement describes the knowledge, skills, and understanding that teachers refer to in deciding, on the basis of the evidence provided, how well a student has demonstrated his or her learning.</a:t>
            </a:r>
            <a:endParaRPr lang="en-AU" dirty="0" smtClean="0"/>
          </a:p>
          <a:p>
            <a:endParaRPr lang="en-AU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cap="all" dirty="0" smtClean="0"/>
              <a:t>PERFORMANCE </a:t>
            </a:r>
            <a:r>
              <a:rPr lang="en-US" cap="all" dirty="0" smtClean="0"/>
              <a:t>STANDARDS</a:t>
            </a:r>
            <a:endParaRPr lang="en-A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500034" y="3000372"/>
          <a:ext cx="8229600" cy="26498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1600"/>
                <a:gridCol w="1371600"/>
                <a:gridCol w="1371600"/>
                <a:gridCol w="1371600"/>
                <a:gridCol w="1371600"/>
                <a:gridCol w="1371600"/>
              </a:tblGrid>
              <a:tr h="370840">
                <a:tc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AU" sz="1000" b="1">
                          <a:solidFill>
                            <a:srgbClr val="FFFFFF"/>
                          </a:solidFill>
                          <a:latin typeface="Arial"/>
                          <a:ea typeface="SimSun"/>
                          <a:cs typeface="Times New Roman"/>
                        </a:rPr>
                        <a:t>Investigation</a:t>
                      </a:r>
                    </a:p>
                  </a:txBody>
                  <a:tcPr marL="53975" marR="53975" marT="0" marB="53975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AU" sz="1000" b="1">
                          <a:solidFill>
                            <a:srgbClr val="FFFFFF"/>
                          </a:solidFill>
                          <a:latin typeface="Arial"/>
                          <a:ea typeface="SimSun"/>
                          <a:cs typeface="Times New Roman"/>
                        </a:rPr>
                        <a:t>Problem-solving</a:t>
                      </a:r>
                    </a:p>
                  </a:txBody>
                  <a:tcPr marL="53975" marR="53975" marT="0" marB="53975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AU" sz="1000" b="1">
                          <a:solidFill>
                            <a:srgbClr val="FFFFFF"/>
                          </a:solidFill>
                          <a:latin typeface="Arial"/>
                          <a:ea typeface="SimSun"/>
                          <a:cs typeface="Times New Roman"/>
                        </a:rPr>
                        <a:t>Practical Application</a:t>
                      </a:r>
                    </a:p>
                  </a:txBody>
                  <a:tcPr marL="53975" marR="53975" marT="0" marB="53975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AU" sz="1000" b="1">
                          <a:solidFill>
                            <a:srgbClr val="FFFFFF"/>
                          </a:solidFill>
                          <a:latin typeface="Arial"/>
                          <a:ea typeface="SimSun"/>
                          <a:cs typeface="Times New Roman"/>
                        </a:rPr>
                        <a:t>Collaboration</a:t>
                      </a:r>
                    </a:p>
                  </a:txBody>
                  <a:tcPr marL="53975" marR="53975" marT="53975" marB="53975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AU" sz="1000" b="1" dirty="0">
                          <a:solidFill>
                            <a:srgbClr val="FFFFFF"/>
                          </a:solidFill>
                          <a:latin typeface="Arial"/>
                          <a:ea typeface="SimSun"/>
                          <a:cs typeface="Times New Roman"/>
                        </a:rPr>
                        <a:t>Reflection</a:t>
                      </a:r>
                    </a:p>
                  </a:txBody>
                  <a:tcPr marL="53975" marR="53975" marT="53975" marB="53975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c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AU" sz="800">
                          <a:latin typeface="Arial"/>
                          <a:ea typeface="SimSun"/>
                          <a:cs typeface="Times New Roman"/>
                        </a:rPr>
                        <a:t>Competent and generally organised investigation skills and methods, with a focus on contemporary issues related to the safety, health, and well-being of young children.</a:t>
                      </a:r>
                    </a:p>
                    <a:p>
                      <a:pPr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AU" sz="800">
                          <a:latin typeface="Arial"/>
                          <a:ea typeface="SimSun"/>
                          <a:cs typeface="Times New Roman"/>
                        </a:rPr>
                        <a:t>Competent identification and use of different primary and/or secondary sources, with generally appropriate acknowledgment.</a:t>
                      </a:r>
                    </a:p>
                    <a:p>
                      <a:pPr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AU" sz="800">
                          <a:latin typeface="Arial"/>
                          <a:ea typeface="SimSun"/>
                          <a:cs typeface="Times New Roman"/>
                        </a:rPr>
                        <a:t>Generally effective application of literacy and numeracy skills, including competent use of appropriate terminology.</a:t>
                      </a:r>
                    </a:p>
                  </a:txBody>
                  <a:tcPr marL="53975" marR="53975" marT="0" marB="53975"/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AU" sz="800">
                          <a:latin typeface="Arial"/>
                          <a:ea typeface="SimSun"/>
                          <a:cs typeface="Times New Roman"/>
                        </a:rPr>
                        <a:t>Informed identification and discussion of some factors involved in solving mostly familiar problems in different tasks.</a:t>
                      </a:r>
                    </a:p>
                    <a:p>
                      <a:pPr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AU" sz="800">
                          <a:latin typeface="Arial"/>
                          <a:ea typeface="SimSun"/>
                          <a:cs typeface="Times New Roman"/>
                        </a:rPr>
                        <a:t>Considered analysis of issues that affect problem-solving. </a:t>
                      </a:r>
                    </a:p>
                    <a:p>
                      <a:pPr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AU" sz="800">
                          <a:latin typeface="Arial"/>
                          <a:ea typeface="SimSun"/>
                          <a:cs typeface="Times New Roman"/>
                        </a:rPr>
                        <a:t>Mostly relevant decision-making about contemporary issues related to child development.</a:t>
                      </a:r>
                    </a:p>
                  </a:txBody>
                  <a:tcPr marL="53975" marR="53975" marT="0" marB="53975"/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AU" sz="800">
                          <a:latin typeface="Arial"/>
                          <a:ea typeface="SimSun"/>
                          <a:cs typeface="Times New Roman"/>
                        </a:rPr>
                        <a:t>Competent development and implementation of safe management practices. </a:t>
                      </a:r>
                    </a:p>
                    <a:p>
                      <a:pPr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AU" sz="800">
                          <a:latin typeface="Arial"/>
                          <a:ea typeface="SimSun"/>
                          <a:cs typeface="Times New Roman"/>
                        </a:rPr>
                        <a:t>Appropriate selection and use of technology for practical activities. </a:t>
                      </a:r>
                    </a:p>
                    <a:p>
                      <a:pPr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AU" sz="800">
                          <a:latin typeface="Arial"/>
                          <a:ea typeface="SimSun"/>
                          <a:cs typeface="Times New Roman"/>
                        </a:rPr>
                        <a:t>Considered application of knowledge and practical skills.</a:t>
                      </a:r>
                    </a:p>
                  </a:txBody>
                  <a:tcPr marL="53975" marR="53975" marT="0" marB="53975"/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AU" sz="800">
                          <a:latin typeface="Arial"/>
                          <a:ea typeface="SimSun"/>
                          <a:cs typeface="Times New Roman"/>
                        </a:rPr>
                        <a:t>Generally thoughtful response to other group members, and some responsible sharing in decision-making.</a:t>
                      </a:r>
                    </a:p>
                    <a:p>
                      <a:pPr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AU" sz="800">
                          <a:latin typeface="Arial"/>
                          <a:ea typeface="SimSun"/>
                          <a:cs typeface="Times New Roman"/>
                        </a:rPr>
                        <a:t>Appropriate involvement in group activities and discussions to support the health and well-being of children.</a:t>
                      </a:r>
                    </a:p>
                  </a:txBody>
                  <a:tcPr marL="53975" marR="53975" marT="0" marB="53975"/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AU" sz="800" dirty="0">
                          <a:latin typeface="Arial"/>
                          <a:ea typeface="SimSun"/>
                          <a:cs typeface="Times New Roman"/>
                        </a:rPr>
                        <a:t>Considered reflection on the processes and outcomes of practical and group activities.</a:t>
                      </a:r>
                    </a:p>
                    <a:p>
                      <a:pPr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AU" sz="800" dirty="0">
                          <a:latin typeface="Arial"/>
                          <a:ea typeface="SimSun"/>
                          <a:cs typeface="Times New Roman"/>
                        </a:rPr>
                        <a:t>Informed reflection on the impact of new and emerging technologies on the health and well-being of children.</a:t>
                      </a:r>
                    </a:p>
                    <a:p>
                      <a:pPr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AU" sz="800" dirty="0">
                          <a:latin typeface="Arial"/>
                          <a:ea typeface="SimSun"/>
                          <a:cs typeface="Times New Roman"/>
                        </a:rPr>
                        <a:t>Informed reflection on contemporary issues related to child development.</a:t>
                      </a:r>
                    </a:p>
                  </a:txBody>
                  <a:tcPr marL="53975" marR="53975" marT="0" marB="53975"/>
                </a:tc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511420"/>
          </a:xfrm>
        </p:spPr>
        <p:txBody>
          <a:bodyPr>
            <a:normAutofit/>
          </a:bodyPr>
          <a:lstStyle/>
          <a:p>
            <a:r>
              <a:rPr lang="en-US" cap="all" dirty="0" smtClean="0"/>
              <a:t>PERFORMANCE </a:t>
            </a:r>
            <a:r>
              <a:rPr lang="en-US" cap="all" dirty="0" smtClean="0"/>
              <a:t>STANDARDS</a:t>
            </a:r>
            <a:br>
              <a:rPr lang="en-US" cap="all" dirty="0" smtClean="0"/>
            </a:br>
            <a:r>
              <a:rPr lang="en-US" cap="all" dirty="0" smtClean="0"/>
              <a:t/>
            </a:r>
            <a:br>
              <a:rPr lang="en-US" cap="all" dirty="0" smtClean="0"/>
            </a:br>
            <a:r>
              <a:rPr lang="en-US" sz="2000" cap="all" dirty="0" smtClean="0"/>
              <a:t>You must achieve at a C grade of better to achieve a pass</a:t>
            </a:r>
            <a:r>
              <a:rPr lang="en-US" cap="all" dirty="0" smtClean="0"/>
              <a:t/>
            </a:r>
            <a:br>
              <a:rPr lang="en-US" cap="all" dirty="0" smtClean="0"/>
            </a:br>
            <a:r>
              <a:rPr lang="en-US" sz="1800" cap="all" dirty="0" smtClean="0"/>
              <a:t>the performance standards below are the minimum requirement for a pass</a:t>
            </a:r>
            <a:endParaRPr lang="en-A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sz="2900" dirty="0" smtClean="0"/>
              <a:t>In this subject, students are expected to:</a:t>
            </a:r>
            <a:endParaRPr lang="en-AU" sz="2900" dirty="0" smtClean="0"/>
          </a:p>
          <a:p>
            <a:r>
              <a:rPr lang="en-US" sz="2900" dirty="0" smtClean="0"/>
              <a:t>1.	apply knowledge and problem-solving skills to practical activities related to the study of children and their development from conception to 8 years</a:t>
            </a:r>
            <a:endParaRPr lang="en-AU" sz="2900" dirty="0" smtClean="0"/>
          </a:p>
          <a:p>
            <a:r>
              <a:rPr lang="en-US" sz="2900" dirty="0" smtClean="0"/>
              <a:t>2.	develop and implement management skills in an individual or a collaborative context to support the health and well-being of children</a:t>
            </a:r>
            <a:endParaRPr lang="en-AU" sz="2900" dirty="0" smtClean="0"/>
          </a:p>
          <a:p>
            <a:r>
              <a:rPr lang="en-US" sz="2900" dirty="0" smtClean="0"/>
              <a:t>3.	make informed decisions about, and reflect on, contemporary issues related to child development</a:t>
            </a:r>
            <a:endParaRPr lang="en-AU" sz="2900" dirty="0" smtClean="0"/>
          </a:p>
          <a:p>
            <a:r>
              <a:rPr lang="en-US" sz="2900" dirty="0" smtClean="0"/>
              <a:t>4.	select and use appropriate technology to prepare learning activities for children in a culturally diverse society</a:t>
            </a:r>
            <a:endParaRPr lang="en-AU" sz="2900" dirty="0" smtClean="0"/>
          </a:p>
          <a:p>
            <a:r>
              <a:rPr lang="en-US" sz="2900" dirty="0" smtClean="0"/>
              <a:t>5.	investigate contemporary issues related to the safety, health, and well-being of children</a:t>
            </a:r>
            <a:endParaRPr lang="en-AU" sz="2900" dirty="0" smtClean="0"/>
          </a:p>
          <a:p>
            <a:r>
              <a:rPr lang="en-US" sz="2900" dirty="0" smtClean="0"/>
              <a:t>6.	work individually and collaboratively to support the health and well-being of children, and reflect on processes and outcomes</a:t>
            </a:r>
            <a:endParaRPr lang="en-AU" sz="2900" dirty="0" smtClean="0"/>
          </a:p>
          <a:p>
            <a:r>
              <a:rPr lang="en-US" sz="2900" dirty="0" smtClean="0"/>
              <a:t>7.	reflect on the impact of new and emerging technologies on the health and well-being of children.</a:t>
            </a:r>
            <a:endParaRPr lang="en-AU" sz="2900" dirty="0" smtClean="0"/>
          </a:p>
          <a:p>
            <a:endParaRPr lang="en-AU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cap="all" dirty="0" smtClean="0"/>
              <a:t>Learning </a:t>
            </a:r>
            <a:r>
              <a:rPr lang="en-US" cap="all" dirty="0" smtClean="0"/>
              <a:t>Requirements</a:t>
            </a:r>
            <a:endParaRPr lang="en-A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dirty="0" smtClean="0"/>
              <a:t>Stage 1 Child Studies may be undertaken as a 10-credit subject or a 20-credit subject.</a:t>
            </a:r>
            <a:endParaRPr lang="en-AU" dirty="0" smtClean="0"/>
          </a:p>
          <a:p>
            <a:r>
              <a:rPr lang="en-US" dirty="0" smtClean="0"/>
              <a:t>In Stage 1 Child Studies, students examine the period of childhood from conception to 8 years, and issues related to the growth, health, and well-being of children. They examine diverse attitudes, values, and beliefs about childhood and the care of children, the nature of contemporary families, and the changing roles of children in a contemporary consumer society.</a:t>
            </a:r>
            <a:endParaRPr lang="en-AU" dirty="0" smtClean="0"/>
          </a:p>
          <a:p>
            <a:r>
              <a:rPr lang="en-AU" dirty="0" smtClean="0"/>
              <a:t>Aspects </a:t>
            </a:r>
            <a:r>
              <a:rPr lang="en-AU" dirty="0" smtClean="0"/>
              <a:t>of all three areas of study should be included in both a 10-credit subject and a 20-credit subject. </a:t>
            </a:r>
            <a:endParaRPr lang="en-AU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cap="all" dirty="0" smtClean="0"/>
              <a:t>Content</a:t>
            </a:r>
            <a:endParaRPr lang="en-A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71472" y="1285860"/>
            <a:ext cx="8229600" cy="480519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2000" dirty="0" smtClean="0"/>
              <a:t>This area of study could include topics such as the following:</a:t>
            </a:r>
            <a:endParaRPr lang="en-AU" sz="2000" dirty="0" smtClean="0"/>
          </a:p>
          <a:p>
            <a:r>
              <a:rPr lang="en-US" sz="2000" dirty="0" smtClean="0"/>
              <a:t>changing definitions of childhood (conception to 8 years) within diverse communities</a:t>
            </a:r>
            <a:endParaRPr lang="en-AU" sz="2000" dirty="0" smtClean="0"/>
          </a:p>
          <a:p>
            <a:r>
              <a:rPr lang="en-US" sz="2000" dirty="0" smtClean="0"/>
              <a:t>contemporary childhood issues</a:t>
            </a:r>
            <a:endParaRPr lang="en-AU" sz="2000" dirty="0" smtClean="0"/>
          </a:p>
          <a:p>
            <a:r>
              <a:rPr lang="en-US" sz="2000" dirty="0" smtClean="0"/>
              <a:t>roles and responsibilities of family members towards children</a:t>
            </a:r>
            <a:endParaRPr lang="en-AU" sz="2000" dirty="0" smtClean="0"/>
          </a:p>
          <a:p>
            <a:r>
              <a:rPr lang="en-US" sz="2000" dirty="0" smtClean="0"/>
              <a:t>decisions related to parenting, </a:t>
            </a:r>
            <a:r>
              <a:rPr lang="en-US" sz="2000" dirty="0" err="1" smtClean="0"/>
              <a:t>caregiving</a:t>
            </a:r>
            <a:r>
              <a:rPr lang="en-US" sz="2000" dirty="0" smtClean="0"/>
              <a:t>, or teaching</a:t>
            </a:r>
            <a:endParaRPr lang="en-AU" sz="2000" dirty="0" smtClean="0"/>
          </a:p>
          <a:p>
            <a:r>
              <a:rPr lang="en-US" sz="2000" dirty="0" smtClean="0"/>
              <a:t>the family as the setting for the development and </a:t>
            </a:r>
            <a:r>
              <a:rPr lang="en-US" sz="2000" dirty="0" err="1" smtClean="0"/>
              <a:t>socialisation</a:t>
            </a:r>
            <a:r>
              <a:rPr lang="en-US" sz="2000" dirty="0" smtClean="0"/>
              <a:t> of children</a:t>
            </a:r>
            <a:endParaRPr lang="en-AU" sz="2000" dirty="0" smtClean="0"/>
          </a:p>
          <a:p>
            <a:r>
              <a:rPr lang="en-US" sz="2000" dirty="0" smtClean="0"/>
              <a:t>issues related to interaction and decision-making among family members in relation to children</a:t>
            </a:r>
            <a:endParaRPr lang="en-AU" sz="2000" dirty="0" smtClean="0"/>
          </a:p>
          <a:p>
            <a:r>
              <a:rPr lang="en-US" sz="2000" dirty="0" smtClean="0"/>
              <a:t>the changing needs for shelter, food, and clothing throughout childhood</a:t>
            </a:r>
            <a:endParaRPr lang="en-AU" sz="2000" dirty="0" smtClean="0"/>
          </a:p>
          <a:p>
            <a:r>
              <a:rPr lang="en-AU" sz="2000" dirty="0" smtClean="0"/>
              <a:t>the changing emotional, spiritual, physical, and social needs of children as they grow and develop.</a:t>
            </a:r>
            <a:endParaRPr lang="en-AU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100" dirty="0" smtClean="0"/>
              <a:t>Area of Study 1: The Nature of Childhood and the </a:t>
            </a:r>
            <a:r>
              <a:rPr lang="en-US" sz="3100" dirty="0" err="1" smtClean="0"/>
              <a:t>Socialisation</a:t>
            </a:r>
            <a:r>
              <a:rPr lang="en-US" sz="3100" dirty="0" smtClean="0"/>
              <a:t> and Development of </a:t>
            </a:r>
            <a:r>
              <a:rPr lang="en-US" sz="3100" dirty="0" smtClean="0"/>
              <a:t>Children</a:t>
            </a:r>
            <a:endParaRPr lang="en-A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en-US" sz="2900" dirty="0" smtClean="0"/>
              <a:t>This area of study could include topics such as the following:</a:t>
            </a:r>
            <a:endParaRPr lang="en-AU" sz="2900" dirty="0" smtClean="0"/>
          </a:p>
          <a:p>
            <a:r>
              <a:rPr lang="en-US" sz="2900" dirty="0" smtClean="0"/>
              <a:t>consumer implications for children and families</a:t>
            </a:r>
            <a:endParaRPr lang="en-AU" sz="2900" dirty="0" smtClean="0"/>
          </a:p>
          <a:p>
            <a:r>
              <a:rPr lang="en-US" sz="2900" dirty="0" smtClean="0"/>
              <a:t>the implications of technology for childhood health and well-being</a:t>
            </a:r>
            <a:endParaRPr lang="en-AU" sz="2900" dirty="0" smtClean="0"/>
          </a:p>
          <a:p>
            <a:r>
              <a:rPr lang="en-US" sz="2900" dirty="0" err="1" smtClean="0"/>
              <a:t>sociocultural</a:t>
            </a:r>
            <a:r>
              <a:rPr lang="en-US" sz="2900" dirty="0" smtClean="0"/>
              <a:t> issues related to children and families</a:t>
            </a:r>
            <a:endParaRPr lang="en-AU" sz="2900" dirty="0" smtClean="0"/>
          </a:p>
          <a:p>
            <a:r>
              <a:rPr lang="en-US" sz="2900" dirty="0" smtClean="0"/>
              <a:t>community support services for children and their families</a:t>
            </a:r>
            <a:endParaRPr lang="en-AU" sz="2900" dirty="0" smtClean="0"/>
          </a:p>
          <a:p>
            <a:r>
              <a:rPr lang="en-US" sz="2900" dirty="0" smtClean="0"/>
              <a:t>issues related to living in single, separated, or blended families</a:t>
            </a:r>
            <a:endParaRPr lang="en-AU" sz="2900" dirty="0" smtClean="0"/>
          </a:p>
          <a:p>
            <a:r>
              <a:rPr lang="en-US" sz="2900" dirty="0" smtClean="0"/>
              <a:t>global, religious, and cultural issues and perspectives related to childhood</a:t>
            </a:r>
            <a:endParaRPr lang="en-AU" sz="2900" dirty="0" smtClean="0"/>
          </a:p>
          <a:p>
            <a:r>
              <a:rPr lang="en-US" sz="2900" dirty="0" smtClean="0"/>
              <a:t>contemporary religious and cultural practices related to children</a:t>
            </a:r>
            <a:endParaRPr lang="en-AU" sz="2900" dirty="0" smtClean="0"/>
          </a:p>
          <a:p>
            <a:r>
              <a:rPr lang="en-US" sz="2900" dirty="0" smtClean="0"/>
              <a:t>ethical ways of studying, working with, or observing children</a:t>
            </a:r>
            <a:endParaRPr lang="en-AU" sz="2900" dirty="0" smtClean="0"/>
          </a:p>
          <a:p>
            <a:r>
              <a:rPr lang="en-US" sz="2900" dirty="0" smtClean="0"/>
              <a:t>the media and children</a:t>
            </a:r>
            <a:endParaRPr lang="en-AU" sz="2900" dirty="0" smtClean="0"/>
          </a:p>
          <a:p>
            <a:r>
              <a:rPr lang="en-US" sz="2900" dirty="0" smtClean="0"/>
              <a:t>the accessibility of community resources that support children.</a:t>
            </a:r>
            <a:endParaRPr lang="en-AU" sz="2900" dirty="0" smtClean="0"/>
          </a:p>
          <a:p>
            <a:endParaRPr lang="en-AU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100" dirty="0" smtClean="0"/>
              <a:t>Area of Study 2: Children in Wider </a:t>
            </a:r>
            <a:r>
              <a:rPr lang="en-US" sz="3100" dirty="0" smtClean="0"/>
              <a:t>Society</a:t>
            </a:r>
            <a:endParaRPr lang="en-A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This area of study could include topics such as the following:</a:t>
            </a:r>
            <a:endParaRPr lang="en-AU" dirty="0" smtClean="0"/>
          </a:p>
          <a:p>
            <a:r>
              <a:rPr lang="en-US" dirty="0" smtClean="0"/>
              <a:t>safety issues for children (e.g. sun and water safety, poisons, and medicines)</a:t>
            </a:r>
            <a:endParaRPr lang="en-AU" dirty="0" smtClean="0"/>
          </a:p>
          <a:p>
            <a:r>
              <a:rPr lang="en-US" dirty="0" smtClean="0"/>
              <a:t>child protection legislation</a:t>
            </a:r>
            <a:endParaRPr lang="en-AU" dirty="0" smtClean="0"/>
          </a:p>
          <a:p>
            <a:r>
              <a:rPr lang="en-US" dirty="0" smtClean="0"/>
              <a:t>government policies and their implications for children</a:t>
            </a:r>
            <a:endParaRPr lang="en-AU" dirty="0" smtClean="0"/>
          </a:p>
          <a:p>
            <a:r>
              <a:rPr lang="en-US" dirty="0" smtClean="0"/>
              <a:t>the rights of the child</a:t>
            </a:r>
            <a:endParaRPr lang="en-AU" dirty="0" smtClean="0"/>
          </a:p>
          <a:p>
            <a:r>
              <a:rPr lang="en-US" dirty="0" smtClean="0"/>
              <a:t>ethical issues associated with the rights and safety of children.</a:t>
            </a:r>
            <a:endParaRPr lang="en-AU" dirty="0" smtClean="0"/>
          </a:p>
          <a:p>
            <a:r>
              <a:rPr lang="en-AU" dirty="0" smtClean="0"/>
              <a:t> </a:t>
            </a:r>
          </a:p>
          <a:p>
            <a:endParaRPr lang="en-AU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100" dirty="0" smtClean="0"/>
              <a:t>Area of Study 3: Children, Rights, and </a:t>
            </a:r>
            <a:r>
              <a:rPr lang="en-US" sz="3100" dirty="0" smtClean="0"/>
              <a:t>Safety</a:t>
            </a:r>
            <a:endParaRPr lang="en-A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dirty="0" smtClean="0"/>
              <a:t>The following assessment types enable students to demonstrate their learning in Stage 1 Child Studies:</a:t>
            </a:r>
            <a:endParaRPr lang="en-AU" dirty="0" smtClean="0"/>
          </a:p>
          <a:p>
            <a:r>
              <a:rPr lang="en-US" dirty="0" smtClean="0"/>
              <a:t>Assessment Type 1: Practical Activity</a:t>
            </a:r>
            <a:endParaRPr lang="en-AU" dirty="0" smtClean="0"/>
          </a:p>
          <a:p>
            <a:r>
              <a:rPr lang="en-US" dirty="0" smtClean="0"/>
              <a:t>Assessment Type 2: Group Activity</a:t>
            </a:r>
            <a:endParaRPr lang="en-AU" dirty="0" smtClean="0"/>
          </a:p>
          <a:p>
            <a:r>
              <a:rPr lang="en-US" dirty="0" smtClean="0"/>
              <a:t>Assessment Type 3: Investigation.</a:t>
            </a:r>
            <a:endParaRPr lang="en-AU" dirty="0" smtClean="0"/>
          </a:p>
          <a:p>
            <a:r>
              <a:rPr lang="en-US" dirty="0" smtClean="0"/>
              <a:t>For a 10-credit subject, students should provide evidence of their learning through four or five assessments. Each assessment type should have a weighting of at least 20%. Students undertake at least one assessment from each assessment type.</a:t>
            </a:r>
            <a:endParaRPr lang="en-AU" dirty="0" smtClean="0"/>
          </a:p>
          <a:p>
            <a:endParaRPr lang="en-AU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cap="all" dirty="0" smtClean="0"/>
              <a:t>Evidence of </a:t>
            </a:r>
            <a:r>
              <a:rPr lang="en-US" cap="all" dirty="0" smtClean="0"/>
              <a:t>Learning</a:t>
            </a:r>
            <a:endParaRPr lang="en-A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For this subject the assessment design criteria are:</a:t>
            </a:r>
            <a:endParaRPr lang="en-AU" dirty="0" smtClean="0"/>
          </a:p>
          <a:p>
            <a:r>
              <a:rPr lang="en-US" dirty="0" smtClean="0"/>
              <a:t>investigation</a:t>
            </a:r>
            <a:endParaRPr lang="en-AU" dirty="0" smtClean="0"/>
          </a:p>
          <a:p>
            <a:r>
              <a:rPr lang="en-US" dirty="0" smtClean="0"/>
              <a:t>problem-solving</a:t>
            </a:r>
            <a:endParaRPr lang="en-AU" dirty="0" smtClean="0"/>
          </a:p>
          <a:p>
            <a:r>
              <a:rPr lang="en-US" dirty="0" smtClean="0"/>
              <a:t>practical application</a:t>
            </a:r>
            <a:endParaRPr lang="en-AU" dirty="0" smtClean="0"/>
          </a:p>
          <a:p>
            <a:r>
              <a:rPr lang="en-US" dirty="0" smtClean="0"/>
              <a:t>collaboration</a:t>
            </a:r>
            <a:endParaRPr lang="en-AU" dirty="0" smtClean="0"/>
          </a:p>
          <a:p>
            <a:r>
              <a:rPr lang="en-US" dirty="0" smtClean="0"/>
              <a:t>reflection.</a:t>
            </a:r>
            <a:endParaRPr lang="en-AU" dirty="0" smtClean="0"/>
          </a:p>
          <a:p>
            <a:pPr>
              <a:buNone/>
            </a:pPr>
            <a:r>
              <a:rPr lang="en-US" dirty="0" smtClean="0"/>
              <a:t>The set of assessments, as a whole, must give students opportunities to demonstrate each of the specific features by the completion of study of the subject.</a:t>
            </a:r>
            <a:endParaRPr lang="en-AU" dirty="0" smtClean="0"/>
          </a:p>
          <a:p>
            <a:endParaRPr lang="en-AU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cap="all" dirty="0" smtClean="0"/>
              <a:t>Assessment Design </a:t>
            </a:r>
            <a:r>
              <a:rPr lang="en-US" cap="all" dirty="0" smtClean="0"/>
              <a:t>Criteria</a:t>
            </a:r>
            <a:endParaRPr lang="en-A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AU" dirty="0" smtClean="0"/>
              <a:t>For a 10-credit subject, students undertake at least one practical </a:t>
            </a:r>
            <a:r>
              <a:rPr lang="en-AU" dirty="0" smtClean="0"/>
              <a:t>activity</a:t>
            </a:r>
          </a:p>
          <a:p>
            <a:pPr>
              <a:buNone/>
            </a:pPr>
            <a:r>
              <a:rPr lang="en-US" dirty="0" smtClean="0"/>
              <a:t>Each practical activity consists of:</a:t>
            </a:r>
            <a:endParaRPr lang="en-AU" dirty="0" smtClean="0"/>
          </a:p>
          <a:p>
            <a:r>
              <a:rPr lang="en-US" dirty="0" smtClean="0"/>
              <a:t>an action plan or a research task </a:t>
            </a:r>
            <a:endParaRPr lang="en-AU" dirty="0" smtClean="0"/>
          </a:p>
          <a:p>
            <a:r>
              <a:rPr lang="en-US" dirty="0" smtClean="0"/>
              <a:t>a practical application</a:t>
            </a:r>
            <a:endParaRPr lang="en-AU" dirty="0" smtClean="0"/>
          </a:p>
          <a:p>
            <a:r>
              <a:rPr lang="en-US" dirty="0" smtClean="0"/>
              <a:t>an individual evaluation report.</a:t>
            </a:r>
            <a:endParaRPr lang="en-AU" dirty="0" smtClean="0"/>
          </a:p>
          <a:p>
            <a:endParaRPr lang="en-AU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Assessment Type 1: Practical </a:t>
            </a:r>
            <a:r>
              <a:rPr lang="en-US" dirty="0" smtClean="0"/>
              <a:t>Activity</a:t>
            </a:r>
            <a:endParaRPr lang="en-A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32</TotalTime>
  <Words>972</Words>
  <Application>Microsoft Office PowerPoint</Application>
  <PresentationFormat>On-screen Show (4:3)</PresentationFormat>
  <Paragraphs>116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Concourse</vt:lpstr>
      <vt:lpstr>Introduction to Child Studies</vt:lpstr>
      <vt:lpstr>Learning Requirements</vt:lpstr>
      <vt:lpstr>Content</vt:lpstr>
      <vt:lpstr>Area of Study 1: The Nature of Childhood and the Socialisation and Development of Children</vt:lpstr>
      <vt:lpstr>Area of Study 2: Children in Wider Society</vt:lpstr>
      <vt:lpstr>Area of Study 3: Children, Rights, and Safety</vt:lpstr>
      <vt:lpstr>Evidence of Learning</vt:lpstr>
      <vt:lpstr>Assessment Design Criteria</vt:lpstr>
      <vt:lpstr>Assessment Type 1: Practical Activity</vt:lpstr>
      <vt:lpstr>Assessment of Practical Activity</vt:lpstr>
      <vt:lpstr>Assessment Type 2: Group Activity  </vt:lpstr>
      <vt:lpstr>Assessment of Group Activity</vt:lpstr>
      <vt:lpstr>Assessment Type 3: Investigation</vt:lpstr>
      <vt:lpstr>PERFORMANCE STANDARDS</vt:lpstr>
      <vt:lpstr>PERFORMANCE STANDARDS  You must achieve at a C grade of better to achieve a pass the performance standards below are the minimum requirement for a pass</vt:lpstr>
    </vt:vector>
  </TitlesOfParts>
  <Company>DET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Child Studies</dc:title>
  <dc:creator>penny.mcintyre</dc:creator>
  <cp:lastModifiedBy>penny.mcintyre</cp:lastModifiedBy>
  <cp:revision>17</cp:revision>
  <dcterms:created xsi:type="dcterms:W3CDTF">2010-01-26T05:38:58Z</dcterms:created>
  <dcterms:modified xsi:type="dcterms:W3CDTF">2010-01-26T06:11:24Z</dcterms:modified>
</cp:coreProperties>
</file>